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ea0048d1b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2" name="Google Shape;142;g16ea0048d1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a0048d1b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9" name="Google Shape;149;g16ea0048d1b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ceb8ce1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4fcceb8ce1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ea0048d1b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0" name="Google Shape;170;g16ea0048d1b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b2eb31e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7" name="Google Shape;177;g24fb2eb31e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ea0048d1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84" name="Google Shape;184;g16ea0048d1b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ea0048d1b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1" name="Google Shape;191;g16ea0048d1b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ea0048d1b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8" name="Google Shape;198;g16ea0048d1b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ea0048d1b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05" name="Google Shape;205;g16ea0048d1b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cceb8ce1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12" name="Google Shape;212;g24fcceb8ce1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9c345120d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9c345120d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c345120d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c345120d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9c345120d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9c345120d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c345120d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c345120d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ea0048d1b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ea0048d1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ea0048d1b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ea0048d1b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c345120d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9c345120d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>
  <p:cSld name="Titel und vertikaler 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>
  <p:cSld name="Vertikaler Titel und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6580188" y="647700"/>
            <a:ext cx="201453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33400" y="647700"/>
            <a:ext cx="589438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 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>
  <p:cSld name="Titelfoli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Arial"/>
              <a:buNone/>
              <a:defRPr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4pPr>
            <a:lvl5pPr indent="-228600" lvl="4" marL="22860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33400" y="1676400"/>
            <a:ext cx="3954463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7973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&gt;"/>
              <a:defRPr sz="2800"/>
            </a:lvl1pPr>
            <a:lvl2pPr indent="-4064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800"/>
              <a:buChar char="—"/>
              <a:defRPr sz="2800"/>
            </a:lvl2pPr>
            <a:lvl3pPr indent="-37973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3pPr>
            <a:lvl4pPr indent="-37973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4pPr>
            <a:lvl5pPr indent="-379729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>
  <p:cSld name="Vergleich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2pPr>
            <a:lvl3pPr indent="-2286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Beschriftung">
  <p:cSld name="Inhalt mit Beschriftung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1320" lvl="0" marL="4572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 sz="3200"/>
            </a:lvl1pPr>
            <a:lvl2pPr indent="-431800" lvl="1" marL="9144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3200"/>
              <a:buChar char="—"/>
              <a:defRPr sz="3200"/>
            </a:lvl2pPr>
            <a:lvl3pPr indent="-401319" lvl="2" marL="13716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3pPr>
            <a:lvl4pPr indent="-401319" lvl="3" marL="18288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4pPr>
            <a:lvl5pPr indent="-401320" lvl="4" marL="22860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Beschriftung">
  <p:cSld name="Bild mit Beschriftung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0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Google Shape;7;p1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7345" lvl="0" marL="457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344" lvl="2" marL="1371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344" lvl="3" marL="1828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345" lvl="4" marL="22860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7345" lvl="5" marL="2743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7345" lvl="6" marL="3200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7345" lvl="7" marL="3657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7345" lvl="8" marL="4114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igve.haug@math.unibe.ch" TargetMode="External"/><Relationship Id="rId4" Type="http://schemas.openxmlformats.org/officeDocument/2006/relationships/hyperlink" Target="mailto:sigve.haug@math.unibe.c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presentation/d/1jez9dbbhqdY9tPtCkOjwEUhsHDZC61urUjNHIDL3Jyk/edit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phinx-doc.org/en/master/" TargetMode="External"/><Relationship Id="rId4" Type="http://schemas.openxmlformats.org/officeDocument/2006/relationships/hyperlink" Target="https://readthedocs.org/" TargetMode="External"/><Relationship Id="rId5" Type="http://schemas.openxmlformats.org/officeDocument/2006/relationships/hyperlink" Target="https://coderefinery.github.io/documentation/sphinx/#group-exercise-build-sphinx-documentation-using-markdow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refinery.github.io/documenta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PWCtoVt1CJ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539750" y="1654175"/>
            <a:ext cx="74520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CAS Applied Data Science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Module 4</a:t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b="1" lang="en-US" sz="2800">
                <a:solidFill>
                  <a:srgbClr val="333333"/>
                </a:solidFill>
              </a:rPr>
              <a:t> - </a:t>
            </a: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best practices and tools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01650" y="4936232"/>
            <a:ext cx="6621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PD Dr. Sigve Haug, </a:t>
            </a:r>
            <a:r>
              <a:rPr b="0" i="0" lang="en-US" sz="2200" u="sng" cap="none" strike="noStrike">
                <a:solidFill>
                  <a:srgbClr val="DF204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sigve.haug@unibe.ch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t/>
            </a:r>
            <a:endParaRPr b="0" i="0" sz="2200" u="sng" cap="none" strike="noStrike">
              <a:solidFill>
                <a:srgbClr val="DF2046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en-US" sz="1800"/>
              <a:t>4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1800"/>
              <a:t>11-01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01650" y="306425"/>
            <a:ext cx="68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What can we do about it ?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Conduct ethically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Do the right and not the wrong thing when doing our data science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Implies a choice</a:t>
            </a:r>
            <a:endParaRPr sz="2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is the right thing ?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Often respecting the law and the regulations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Perform your work respectfully to the resources of the planet, including animals and other colleagues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International “Standard”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97757" y="1997375"/>
            <a:ext cx="79485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Data, code and </a:t>
            </a:r>
            <a:r>
              <a:rPr lang="en-US" sz="2300"/>
              <a:t>other stuff should be FAIR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Findable</a:t>
            </a:r>
            <a:r>
              <a:rPr lang="en-US" sz="2300"/>
              <a:t> 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Accessable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Interoperable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Reproducible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Fortunately there are commonly accepted Best Practices and Tools to help us being FAIR and ethical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Module 4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1075" y="1707550"/>
            <a:ext cx="7335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2024-10-18 </a:t>
            </a:r>
            <a:r>
              <a:rPr lang="en-US" sz="1900">
                <a:solidFill>
                  <a:schemeClr val="dk1"/>
                </a:solidFill>
              </a:rPr>
              <a:t>Git and GitHub 1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2024-10-25 </a:t>
            </a:r>
            <a:r>
              <a:rPr lang="en-US" sz="1900">
                <a:solidFill>
                  <a:schemeClr val="dk1"/>
                </a:solidFill>
              </a:rPr>
              <a:t>Git and GitHub 2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2024-11-01 </a:t>
            </a:r>
            <a:r>
              <a:rPr lang="en-US" sz="1900">
                <a:solidFill>
                  <a:schemeClr val="dk1"/>
                </a:solidFill>
                <a:highlight>
                  <a:srgbClr val="FFFF00"/>
                </a:highlight>
              </a:rPr>
              <a:t>Best practices and Documentation (today)</a:t>
            </a:r>
            <a:endParaRPr sz="19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2024-11-08 </a:t>
            </a:r>
            <a:r>
              <a:rPr lang="en-US" sz="1900">
                <a:solidFill>
                  <a:schemeClr val="dk1"/>
                </a:solidFill>
              </a:rPr>
              <a:t>Cyber Security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2024-11-15 FOSS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2024-11-30 Deadline for module project (github repo)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904200" y="3063200"/>
            <a:ext cx="73356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Some Best Practices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Data Science Project - typical pipeline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597757" y="1997375"/>
            <a:ext cx="7948500" cy="4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1 Objective / research / business case formulation (CDR)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2 Data acquisition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3 Data cleaning / preprocessing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4 Feature engineering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5 Modelling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6 Results and evaluation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7 Presentation and publication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8 Production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Best Practices (BP) - Teamwork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You are assigned to 1 of 8 breakout rooms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Room number defines the BP number in the article on Ilias to present (1 slide)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Each room/team also </a:t>
            </a:r>
            <a:r>
              <a:rPr lang="en-US" sz="2300"/>
              <a:t>considers</a:t>
            </a:r>
            <a:r>
              <a:rPr lang="en-US" sz="2300"/>
              <a:t> and presents about 1 slide on their BP number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30 minutes teamwork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Each team has 3 minutes for their presentation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Write your slides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 sz="2300">
                <a:solidFill>
                  <a:schemeClr val="dk1"/>
                </a:solidFill>
              </a:rPr>
              <a:t> !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Documentation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97757" y="1858675"/>
            <a:ext cx="7948500" cy="4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Levels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Good variable and method/function names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Inline comments / docstrings (in, out, what it does)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Readme files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wiki pages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Static webpages (automatically generated)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Manual (pdf)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Book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Notebooks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highlight>
                  <a:srgbClr val="FFFF00"/>
                </a:highlight>
              </a:rPr>
              <a:t>Use VCS (Git)</a:t>
            </a:r>
            <a:endParaRPr sz="23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Inline and README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97757" y="1858675"/>
            <a:ext cx="79485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I will use my terminal and the nano editor on my MacOS. 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Windows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 users can use powershell, or better a terminal from Anaconda. You can also use an Integrated Development Environment (IDE) like Visual Studio, PyCharm or Spyder. A third option is subscribe to colab pro for 10 CHF per month. It provides a terminal.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Linux cheat sheet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https://cheatography.com/davechild/cheat-sheets/linux-command-line/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One simple editor is nano. If you don’t have it, you can install it. 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apt-get install nano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will now write a python script and document it with inline comments and a README file.</a:t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python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README.md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Web pages with Sphinx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97757" y="1858675"/>
            <a:ext cx="7948500" cy="5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Sphinx</a:t>
            </a:r>
            <a:r>
              <a:rPr lang="en-US" sz="1900">
                <a:solidFill>
                  <a:srgbClr val="242424"/>
                </a:solidFill>
              </a:rPr>
              <a:t> (and other tools)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Generates webpage </a:t>
            </a:r>
            <a:r>
              <a:rPr lang="en-US" sz="1900">
                <a:solidFill>
                  <a:srgbClr val="242424"/>
                </a:solidFill>
              </a:rPr>
              <a:t>documentation of your project from Markdown files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Files lives together with code in a doc/ subfolder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used with git, code and documentation are synchronised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pushing the project to GitHub,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ReadTheDocs</a:t>
            </a:r>
            <a:r>
              <a:rPr lang="en-US" sz="1900">
                <a:solidFill>
                  <a:srgbClr val="242424"/>
                </a:solidFill>
              </a:rPr>
              <a:t> can automatically update  its public webpages</a:t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42424"/>
                </a:solidFill>
              </a:rPr>
              <a:t>This kind of documentation is rather for larger projects. If you want to practice it, you can do so in the module project (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instructions</a:t>
            </a:r>
            <a:r>
              <a:rPr lang="en-US" sz="1900">
                <a:solidFill>
                  <a:srgbClr val="242424"/>
                </a:solidFill>
              </a:rPr>
              <a:t>), however, this is not mandatory.</a:t>
            </a:r>
            <a:endParaRPr sz="1900">
              <a:solidFill>
                <a:srgbClr val="242424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C6C6C"/>
              </a:solidFill>
              <a:highlight>
                <a:srgbClr val="F9F9F9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More on Documentation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597757" y="1858675"/>
            <a:ext cx="7948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https://coderefinery.github.io/documentation/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539750" y="647700"/>
            <a:ext cx="6621463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Why ethics and </a:t>
            </a:r>
            <a:r>
              <a:rPr lang="en-US"/>
              <a:t>best practices </a:t>
            </a: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7700" y="2746550"/>
            <a:ext cx="80886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lnSpc>
                <a:spcPct val="2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 and code is almost everywhere, and poor data and code including documentation cost billions and maybe one day humanity.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Bias in Data Science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1299900" y="3636325"/>
            <a:ext cx="654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https://www.youtube.com/watch?v=PWCtoVt1CJM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539750" y="1654175"/>
            <a:ext cx="7452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16:30 - 17:00 Q&amp;A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Therac-25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76400"/>
            <a:ext cx="7847853" cy="41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652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25"/>
            <a:ext cx="9144003" cy="65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6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kills woman March 2019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5" y="1640387"/>
            <a:ext cx="6621600" cy="457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Bias in AI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751425"/>
            <a:ext cx="7822776" cy="4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Objectives and steps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74225"/>
            <a:ext cx="8981801" cy="63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692125" y="647700"/>
            <a:ext cx="67350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The Emergence of the Bug</a:t>
            </a:r>
            <a:endParaRPr b="1"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